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6;&#1085;&#1083;&#1072;&#1081;&#1085;-&#1089;&#1083;&#1086;&#1074;&#1072;&#1088;&#1100;.&#1088;&#1092;/sistema.html" TargetMode="External"/><Relationship Id="rId2" Type="http://schemas.openxmlformats.org/officeDocument/2006/relationships/hyperlink" Target="https://&#1086;&#1085;&#1083;&#1072;&#1081;&#1085;-&#1089;&#1083;&#1086;&#1074;&#1072;&#1088;&#1100;.&#1088;&#1092;/dejstvi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&#1086;&#1085;&#1083;&#1072;&#1081;&#1085;-&#1089;&#1083;&#1086;&#1074;&#1072;&#1088;&#1100;.&#1088;&#1092;/raboti.html" TargetMode="External"/><Relationship Id="rId4" Type="http://schemas.openxmlformats.org/officeDocument/2006/relationships/hyperlink" Target="https://&#1086;&#1085;&#1083;&#1072;&#1081;&#1085;-&#1089;&#1083;&#1086;&#1074;&#1072;&#1088;&#1100;.&#1088;&#1092;/kakoj-nibud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Семинар-практикум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«Способы формирования читательской грамотности у обучающихся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МАОУ СШ № 82</a:t>
            </a:r>
          </a:p>
          <a:p>
            <a:r>
              <a:rPr lang="ru-RU" dirty="0" smtClean="0"/>
              <a:t>14.03.2024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415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1) Описание (художественное и техническое); </a:t>
            </a:r>
          </a:p>
          <a:p>
            <a:r>
              <a:rPr lang="ru-RU" dirty="0"/>
              <a:t>2) повествование (рассказ, репортаж); </a:t>
            </a:r>
          </a:p>
          <a:p>
            <a:r>
              <a:rPr lang="ru-RU" dirty="0"/>
              <a:t>3) объяснение (объяснительное сочинение, определение понятия, </a:t>
            </a:r>
          </a:p>
          <a:p>
            <a:r>
              <a:rPr lang="ru-RU" dirty="0"/>
              <a:t>толкование слова, резюме/выводы, интерпретация); </a:t>
            </a:r>
          </a:p>
          <a:p>
            <a:r>
              <a:rPr lang="ru-RU" dirty="0"/>
              <a:t>4) аргументация (комментарий, обоснование); </a:t>
            </a:r>
          </a:p>
          <a:p>
            <a:r>
              <a:rPr lang="ru-RU" dirty="0"/>
              <a:t>5) инструкция (указание к выполнению работы; правила, законы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5400" dirty="0" smtClean="0"/>
              <a:t>Сплошные  тексты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54858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Несплошные</a:t>
            </a:r>
            <a:r>
              <a:rPr lang="ru-RU" dirty="0"/>
              <a:t> и смешанные тексты, кроме вербальных фрагментов, </a:t>
            </a:r>
          </a:p>
          <a:p>
            <a:r>
              <a:rPr lang="ru-RU" dirty="0"/>
              <a:t>включают графики, диаграммы, таблицы, карты, схемы, </a:t>
            </a:r>
            <a:r>
              <a:rPr lang="ru-RU" dirty="0" smtClean="0"/>
              <a:t>рисунки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</a:t>
            </a:r>
            <a:r>
              <a:rPr lang="ru-RU" dirty="0" err="1" smtClean="0"/>
              <a:t>есплошные</a:t>
            </a:r>
            <a:r>
              <a:rPr lang="ru-RU" dirty="0" smtClean="0"/>
              <a:t> тексты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746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фотографии, формы (анкеты и др.), информационные листы и </a:t>
            </a:r>
            <a:r>
              <a:rPr lang="ru-RU" dirty="0" smtClean="0"/>
              <a:t>объявления</a:t>
            </a:r>
            <a:r>
              <a:rPr lang="ru-RU" dirty="0"/>
              <a:t> </a:t>
            </a:r>
            <a:endParaRPr lang="ru-RU" dirty="0"/>
          </a:p>
          <a:p>
            <a:r>
              <a:rPr lang="ru-RU" dirty="0"/>
              <a:t>в</a:t>
            </a:r>
            <a:r>
              <a:rPr lang="ru-RU" dirty="0" smtClean="0"/>
              <a:t>ключают </a:t>
            </a:r>
            <a:r>
              <a:rPr lang="ru-RU" dirty="0"/>
              <a:t>визуальные ряды, необходимые для понимания текста, с </a:t>
            </a:r>
            <a:r>
              <a:rPr lang="ru-RU" dirty="0" smtClean="0"/>
              <a:t>большей </a:t>
            </a:r>
            <a:r>
              <a:rPr lang="ru-RU" dirty="0"/>
              <a:t>или меньшей степенью слияния с </a:t>
            </a:r>
            <a:r>
              <a:rPr lang="ru-RU" dirty="0" smtClean="0"/>
              <a:t>текстом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изуальные </a:t>
            </a:r>
            <a:r>
              <a:rPr lang="ru-RU" dirty="0"/>
              <a:t>изображения могут быть предложены для анализа как </a:t>
            </a:r>
            <a:r>
              <a:rPr lang="ru-RU" dirty="0" smtClean="0"/>
              <a:t> источник </a:t>
            </a:r>
            <a:r>
              <a:rPr lang="ru-RU" dirty="0"/>
              <a:t>информации и отдельно, самостоятельно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                                                          </a:t>
            </a:r>
            <a:br>
              <a:rPr lang="ru-RU" sz="1600" dirty="0" smtClean="0"/>
            </a:br>
            <a:r>
              <a:rPr lang="ru-RU" sz="3200" dirty="0" smtClean="0"/>
              <a:t>Смешанные тексты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19127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Могут состоять из текстов одного или разного формата и жанра </a:t>
            </a:r>
            <a:r>
              <a:rPr lang="ru-RU" dirty="0" smtClean="0"/>
              <a:t>(</a:t>
            </a:r>
            <a:r>
              <a:rPr lang="ru-RU" dirty="0"/>
              <a:t>например, быть двумя сплошными текстами или объединять </a:t>
            </a:r>
            <a:r>
              <a:rPr lang="ru-RU" dirty="0" smtClean="0"/>
              <a:t>сплошной </a:t>
            </a:r>
            <a:r>
              <a:rPr lang="ru-RU" dirty="0"/>
              <a:t>и </a:t>
            </a:r>
            <a:r>
              <a:rPr lang="ru-RU" dirty="0" err="1"/>
              <a:t>несплошной</a:t>
            </a:r>
            <a:r>
              <a:rPr lang="ru-RU" dirty="0"/>
              <a:t> текст), включающие несколько текстов, </a:t>
            </a:r>
            <a:r>
              <a:rPr lang="ru-RU" dirty="0" smtClean="0"/>
              <a:t>каждый </a:t>
            </a:r>
            <a:r>
              <a:rPr lang="ru-RU" dirty="0"/>
              <a:t>из которых был создан независимо от другого и является </a:t>
            </a:r>
            <a:r>
              <a:rPr lang="ru-RU" dirty="0" smtClean="0"/>
              <a:t>связным </a:t>
            </a:r>
            <a:r>
              <a:rPr lang="ru-RU" dirty="0"/>
              <a:t>и законченным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Составные  тексты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075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При разработке заданий учитываются реальные ситуации чтения, в которых функционирует текст: </a:t>
            </a:r>
            <a:endParaRPr lang="ru-RU" dirty="0" smtClean="0"/>
          </a:p>
          <a:p>
            <a:r>
              <a:rPr lang="ru-RU" dirty="0" smtClean="0"/>
              <a:t>чтение </a:t>
            </a:r>
            <a:r>
              <a:rPr lang="ru-RU" dirty="0"/>
              <a:t>для личных целей: личная переписка (в том числе блоги, чаты, смс), художественная литература, биографии и др.; </a:t>
            </a:r>
          </a:p>
          <a:p>
            <a:r>
              <a:rPr lang="ru-RU" dirty="0" smtClean="0"/>
              <a:t>чтение </a:t>
            </a:r>
            <a:r>
              <a:rPr lang="ru-RU" dirty="0"/>
              <a:t>для общественных целей: официальные документы, информация о событиях общественного значения и др.; </a:t>
            </a:r>
            <a:endParaRPr lang="ru-RU" dirty="0" smtClean="0"/>
          </a:p>
          <a:p>
            <a:r>
              <a:rPr lang="ru-RU" b="1" dirty="0" smtClean="0"/>
              <a:t>чтение </a:t>
            </a:r>
            <a:r>
              <a:rPr lang="ru-RU" b="1" dirty="0"/>
              <a:t>для получения образования</a:t>
            </a:r>
            <a:r>
              <a:rPr lang="ru-RU" dirty="0"/>
              <a:t>: включает учебную, справочную литературу, научно-популярные тексты; </a:t>
            </a:r>
          </a:p>
          <a:p>
            <a:r>
              <a:rPr lang="ru-RU" dirty="0" smtClean="0"/>
              <a:t>множественный </a:t>
            </a:r>
            <a:r>
              <a:rPr lang="ru-RU" dirty="0"/>
              <a:t>(комбинация разных контекстов в рамках одного задания)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Разработка заданий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778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039459"/>
              </p:ext>
            </p:extLst>
          </p:nvPr>
        </p:nvGraphicFramePr>
        <p:xfrm>
          <a:off x="467544" y="2780928"/>
          <a:ext cx="8064896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026"/>
                <a:gridCol w="40328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алгоритм  для любого текста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 в зависимости от текста,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содержательная область оценки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чтение для общественных целей, человек 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природа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компетентностная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область оценки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находить и извлекать информацию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контекст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текста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сплошной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сложности задания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ответа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 с выбором нескольких верных ответов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оценки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находить и извлекать несколько единиц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информации, расположенных в разных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фрагментах текста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максимальный  балл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52728"/>
          </a:xfrm>
        </p:spPr>
        <p:txBody>
          <a:bodyPr/>
          <a:lstStyle/>
          <a:p>
            <a:r>
              <a:rPr lang="ru-RU" dirty="0" smtClean="0"/>
              <a:t>Характеристика заданий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352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55301"/>
              </p:ext>
            </p:extLst>
          </p:nvPr>
        </p:nvGraphicFramePr>
        <p:xfrm>
          <a:off x="755576" y="2636912"/>
          <a:ext cx="7704856" cy="2408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025"/>
                <a:gridCol w="3852831"/>
              </a:tblGrid>
              <a:tr h="176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содержательная область оценки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</a:rPr>
                        <a:t>пространство и форма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компетентностная</a:t>
                      </a:r>
                      <a:r>
                        <a:rPr lang="ru-RU" sz="1600" dirty="0">
                          <a:effectLst/>
                        </a:rPr>
                        <a:t> область оценки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рассуждать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контекст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научный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уровень сложности задания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низкий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формат ответа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задание с несколькими развернутыми ответами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2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объект оценки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оперировать понятием «куб», сравнивать формы шара и куба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6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максимальный  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Характеристика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задания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90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/>
              <a:t>Отечественные исследователи выделяют следующие отличительные черты функциональной грамотности: </a:t>
            </a:r>
            <a:endParaRPr lang="ru-RU" b="1" u="sng" dirty="0" smtClean="0"/>
          </a:p>
          <a:p>
            <a:r>
              <a:rPr lang="ru-RU" dirty="0" smtClean="0"/>
              <a:t>а</a:t>
            </a:r>
            <a:r>
              <a:rPr lang="ru-RU" dirty="0"/>
              <a:t>) направленность на решение бытовых проблем;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) является ситуативной характеристикой личности, поскольку обнаруживает себя в конкретных социальных обстоятельствах;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) связь с решением стандартных, стереотипных задач; </a:t>
            </a:r>
            <a:endParaRPr lang="ru-RU" dirty="0" smtClean="0"/>
          </a:p>
          <a:p>
            <a:r>
              <a:rPr lang="ru-RU" dirty="0" smtClean="0"/>
              <a:t>г</a:t>
            </a:r>
            <a:r>
              <a:rPr lang="ru-RU" dirty="0"/>
              <a:t>) это всегда некоторый элементарный (базовый) уровень навыков чтения и письма; </a:t>
            </a:r>
            <a:endParaRPr lang="ru-RU" dirty="0" smtClean="0"/>
          </a:p>
          <a:p>
            <a:r>
              <a:rPr lang="ru-RU" dirty="0" smtClean="0"/>
              <a:t>д</a:t>
            </a:r>
            <a:r>
              <a:rPr lang="ru-RU" dirty="0"/>
              <a:t>) используется в качестве оценки прежде всего взрослого населения; </a:t>
            </a:r>
            <a:endParaRPr lang="ru-RU" dirty="0" smtClean="0"/>
          </a:p>
          <a:p>
            <a:r>
              <a:rPr lang="ru-RU" dirty="0" smtClean="0"/>
              <a:t>е</a:t>
            </a:r>
            <a:r>
              <a:rPr lang="ru-RU" dirty="0"/>
              <a:t>) имеет смысл главным образом в контексте проблемы поиска способов ускоренной ликвидации неграмотности.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Функциональная грамотность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460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PISA понимает функциональную грамотность </a:t>
            </a:r>
            <a:endParaRPr lang="ru-RU" b="1" u="sng" dirty="0" smtClean="0"/>
          </a:p>
          <a:p>
            <a:r>
              <a:rPr lang="ru-RU" b="1" u="sng" dirty="0" smtClean="0"/>
              <a:t>в </a:t>
            </a:r>
            <a:r>
              <a:rPr lang="ru-RU" b="1" u="sng" dirty="0"/>
              <a:t>широком смысле </a:t>
            </a:r>
            <a:r>
              <a:rPr lang="ru-RU" dirty="0"/>
              <a:t>как совокупность знаний и умений граждан, обеспечивающих успешное </a:t>
            </a:r>
            <a:r>
              <a:rPr lang="ru-RU" dirty="0" smtClean="0"/>
              <a:t>социально-экономическое </a:t>
            </a:r>
            <a:r>
              <a:rPr lang="ru-RU" dirty="0"/>
              <a:t>развитие страны; </a:t>
            </a:r>
            <a:endParaRPr lang="ru-RU" dirty="0" smtClean="0"/>
          </a:p>
          <a:p>
            <a:r>
              <a:rPr lang="ru-RU" b="1" u="sng" dirty="0" smtClean="0"/>
              <a:t>в </a:t>
            </a:r>
            <a:r>
              <a:rPr lang="ru-RU" b="1" u="sng" dirty="0"/>
              <a:t>узком смысле </a:t>
            </a:r>
            <a:r>
              <a:rPr lang="ru-RU" dirty="0"/>
              <a:t>– как ключевые знания и навыки, необходимые для полноценного участия гражданина в жизни современного общества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Функциональная грамотность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77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способность человека применять приобретенные знания, умения и навыки для достижения поставленных целей и решения различных жизненных задач в различных сферах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Функциональная грамотность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Способ — </a:t>
            </a:r>
            <a:r>
              <a:rPr lang="ru-RU" dirty="0">
                <a:solidFill>
                  <a:srgbClr val="0070C0"/>
                </a:solidFill>
              </a:rPr>
              <a:t>д</a:t>
            </a:r>
            <a:r>
              <a:rPr lang="ru-RU" dirty="0" smtClean="0">
                <a:solidFill>
                  <a:srgbClr val="0070C0"/>
                </a:solidFill>
                <a:hlinkClick r:id="rId2" tooltip="Действие"/>
              </a:rPr>
              <a:t>е</a:t>
            </a:r>
            <a:r>
              <a:rPr lang="ru-RU" dirty="0" smtClean="0">
                <a:hlinkClick r:id="rId2" tooltip="Действие"/>
              </a:rPr>
              <a:t>йствие</a:t>
            </a:r>
            <a:r>
              <a:rPr lang="ru-RU" dirty="0"/>
              <a:t> или </a:t>
            </a:r>
            <a:r>
              <a:rPr lang="ru-RU" dirty="0">
                <a:hlinkClick r:id="rId3" tooltip="Система"/>
              </a:rPr>
              <a:t>система</a:t>
            </a:r>
            <a:r>
              <a:rPr lang="ru-RU" dirty="0"/>
              <a:t> действий, применяемые при исполнении </a:t>
            </a:r>
            <a:r>
              <a:rPr lang="ru-RU" dirty="0">
                <a:hlinkClick r:id="rId4" tooltip="Какой-нибудь"/>
              </a:rPr>
              <a:t>какой-нибудь</a:t>
            </a:r>
            <a:r>
              <a:rPr lang="ru-RU" dirty="0"/>
              <a:t> </a:t>
            </a:r>
            <a:r>
              <a:rPr lang="ru-RU" dirty="0">
                <a:hlinkClick r:id="rId5" tooltip="Работы"/>
              </a:rPr>
              <a:t>работы,</a:t>
            </a:r>
            <a:r>
              <a:rPr lang="ru-RU" dirty="0"/>
              <a:t> при осуществлении </a:t>
            </a:r>
            <a:r>
              <a:rPr lang="ru-RU" dirty="0" smtClean="0"/>
              <a:t>чего-нибудь</a:t>
            </a:r>
            <a:endParaRPr lang="ru-RU" dirty="0"/>
          </a:p>
          <a:p>
            <a:r>
              <a:rPr lang="ru-RU" dirty="0"/>
              <a:t>прием, действие, направленные на достижение определенной </a:t>
            </a:r>
            <a:r>
              <a:rPr lang="ru-RU" dirty="0" smtClean="0"/>
              <a:t>задачи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57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/>
              <a:t>Чтобы восполнить основные профессиональные дефициты педагогов, </a:t>
            </a:r>
            <a:r>
              <a:rPr lang="ru-RU" sz="2000" dirty="0" smtClean="0"/>
              <a:t>рекомендуется </a:t>
            </a:r>
            <a:r>
              <a:rPr lang="ru-RU" sz="2000" dirty="0"/>
              <a:t>следовать ключевому принципу непрерывности формирования читательской грамотности</a:t>
            </a:r>
          </a:p>
          <a:p>
            <a:r>
              <a:rPr lang="ru-RU" sz="2000" dirty="0" smtClean="0"/>
              <a:t>во </a:t>
            </a:r>
            <a:r>
              <a:rPr lang="ru-RU" sz="2000" dirty="0"/>
              <a:t>времени (охват с 1 по 11 классы, с 1 по 4 четверти, еженедельно, </a:t>
            </a:r>
            <a:r>
              <a:rPr lang="ru-RU" sz="2000" dirty="0" err="1"/>
              <a:t>ежеурочно</a:t>
            </a:r>
            <a:r>
              <a:rPr lang="ru-RU" sz="2000" dirty="0"/>
              <a:t>);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пространстве (единство урочной и внеурочной деятельности, школьной и внешкольной жизни, классной и домашней работы);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предметных областях (чтение рассматривается как ключ к любому знанию или виду практики); 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000" dirty="0"/>
              <a:t>в многообразии текстовых решений («с одним текстом на разные уроки», «с разными текстами на один урок</a:t>
            </a:r>
            <a:r>
              <a:rPr lang="ru-RU" sz="2000" dirty="0" smtClean="0"/>
              <a:t>»)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      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Непрерывность формирования читательской грамотности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23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управление </a:t>
            </a:r>
            <a:r>
              <a:rPr lang="ru-RU" dirty="0"/>
              <a:t>дидактическим материалом (подбора текстов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управление </a:t>
            </a:r>
            <a:r>
              <a:rPr lang="ru-RU" dirty="0" smtClean="0"/>
              <a:t>учебными заданиями</a:t>
            </a:r>
          </a:p>
          <a:p>
            <a:r>
              <a:rPr lang="ru-RU" dirty="0" smtClean="0"/>
              <a:t>управление </a:t>
            </a:r>
            <a:r>
              <a:rPr lang="ru-RU" dirty="0" smtClean="0"/>
              <a:t>собственно   учебным </a:t>
            </a:r>
            <a:r>
              <a:rPr lang="ru-RU" dirty="0"/>
              <a:t>занятием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формирования ЧГ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57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читательская грамотность может проходить через все </a:t>
            </a:r>
            <a:r>
              <a:rPr lang="ru-RU" dirty="0" smtClean="0"/>
              <a:t>этапы учебного </a:t>
            </a:r>
            <a:r>
              <a:rPr lang="ru-RU" dirty="0"/>
              <a:t>занятия</a:t>
            </a:r>
            <a:r>
              <a:rPr lang="ru-RU" dirty="0" smtClean="0"/>
              <a:t>:  </a:t>
            </a:r>
          </a:p>
          <a:p>
            <a:pPr marL="0" indent="0">
              <a:buNone/>
            </a:pPr>
            <a:r>
              <a:rPr lang="ru-RU" b="1" dirty="0"/>
              <a:t>мотивационно- целевой этап- </a:t>
            </a:r>
            <a:r>
              <a:rPr lang="ru-RU" dirty="0"/>
              <a:t>создание проблемной ситуации на основе </a:t>
            </a:r>
            <a:r>
              <a:rPr lang="ru-RU" dirty="0" smtClean="0"/>
              <a:t>текста,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п</a:t>
            </a:r>
            <a:r>
              <a:rPr lang="ru-RU" b="1" dirty="0" smtClean="0"/>
              <a:t>оисково-исследовательский этап-для </a:t>
            </a:r>
            <a:r>
              <a:rPr lang="ru-RU" dirty="0"/>
              <a:t>групповой или индивидуальной работы ученикам </a:t>
            </a:r>
            <a:r>
              <a:rPr lang="ru-RU" dirty="0" smtClean="0"/>
              <a:t> предъявляется </a:t>
            </a:r>
            <a:r>
              <a:rPr lang="ru-RU" dirty="0"/>
              <a:t>множество «чужих» текстов учебного и </a:t>
            </a:r>
            <a:r>
              <a:rPr lang="ru-RU" dirty="0" err="1"/>
              <a:t>неучебного</a:t>
            </a:r>
            <a:r>
              <a:rPr lang="ru-RU" dirty="0"/>
              <a:t> </a:t>
            </a:r>
            <a:r>
              <a:rPr lang="ru-RU" dirty="0" smtClean="0"/>
              <a:t> характера</a:t>
            </a:r>
            <a:r>
              <a:rPr lang="ru-RU" dirty="0"/>
              <a:t>, предлагаются разнообразные </a:t>
            </a:r>
            <a:r>
              <a:rPr lang="ru-RU" dirty="0" smtClean="0"/>
              <a:t>задания;</a:t>
            </a:r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к</a:t>
            </a:r>
            <a:r>
              <a:rPr lang="ru-RU" b="1" dirty="0" smtClean="0">
                <a:solidFill>
                  <a:srgbClr val="0070C0"/>
                </a:solidFill>
              </a:rPr>
              <a:t>онтрольно-оценочный  </a:t>
            </a:r>
            <a:r>
              <a:rPr lang="ru-RU" b="1" dirty="0" smtClean="0">
                <a:solidFill>
                  <a:srgbClr val="0070C0"/>
                </a:solidFill>
              </a:rPr>
              <a:t>и </a:t>
            </a:r>
            <a:r>
              <a:rPr lang="ru-RU" b="1" dirty="0" smtClean="0">
                <a:solidFill>
                  <a:srgbClr val="0070C0"/>
                </a:solidFill>
              </a:rPr>
              <a:t>рефлексивно-обобщающий  </a:t>
            </a:r>
            <a:r>
              <a:rPr lang="ru-RU" b="1" dirty="0" smtClean="0">
                <a:solidFill>
                  <a:srgbClr val="0070C0"/>
                </a:solidFill>
              </a:rPr>
              <a:t>этапы  </a:t>
            </a:r>
            <a:r>
              <a:rPr lang="ru-RU" dirty="0" smtClean="0">
                <a:solidFill>
                  <a:srgbClr val="0070C0"/>
                </a:solidFill>
              </a:rPr>
              <a:t>в </a:t>
            </a:r>
            <a:r>
              <a:rPr lang="ru-RU" dirty="0">
                <a:solidFill>
                  <a:srgbClr val="0070C0"/>
                </a:solidFill>
              </a:rPr>
              <a:t>идеале обучающиеся на основе текстов-первоисточников </a:t>
            </a:r>
            <a:r>
              <a:rPr lang="ru-RU" dirty="0" smtClean="0">
                <a:solidFill>
                  <a:srgbClr val="0070C0"/>
                </a:solidFill>
              </a:rPr>
              <a:t> создают </a:t>
            </a:r>
            <a:r>
              <a:rPr lang="ru-RU" dirty="0">
                <a:solidFill>
                  <a:srgbClr val="0070C0"/>
                </a:solidFill>
              </a:rPr>
              <a:t>собственные тексты, которые также являются </a:t>
            </a:r>
            <a:r>
              <a:rPr lang="ru-RU" dirty="0" smtClean="0">
                <a:solidFill>
                  <a:srgbClr val="0070C0"/>
                </a:solidFill>
              </a:rPr>
              <a:t> своеобразными </a:t>
            </a:r>
            <a:r>
              <a:rPr lang="ru-RU" dirty="0">
                <a:solidFill>
                  <a:srgbClr val="0070C0"/>
                </a:solidFill>
              </a:rPr>
              <a:t>объектами для чтения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93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Среди компонентов оценки ключевыми характеристиками представляются: </a:t>
            </a:r>
          </a:p>
          <a:p>
            <a:r>
              <a:rPr lang="ru-RU" dirty="0"/>
              <a:t>1) типы </a:t>
            </a:r>
            <a:r>
              <a:rPr lang="ru-RU" dirty="0" smtClean="0"/>
              <a:t>текстов</a:t>
            </a:r>
            <a:endParaRPr lang="ru-RU" dirty="0"/>
          </a:p>
          <a:p>
            <a:r>
              <a:rPr lang="ru-RU" dirty="0"/>
              <a:t>2) проверяемые виды деятельности</a:t>
            </a:r>
          </a:p>
          <a:p>
            <a:r>
              <a:rPr lang="ru-RU" dirty="0"/>
              <a:t>3) ситуации, в которых читаются письменные тексты за пределами </a:t>
            </a:r>
            <a:r>
              <a:rPr lang="ru-RU" dirty="0" smtClean="0"/>
              <a:t>школы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Особенности заданий по формированию и оценке читательской </a:t>
            </a:r>
            <a:br>
              <a:rPr lang="ru-RU" sz="2400" dirty="0"/>
            </a:br>
            <a:r>
              <a:rPr lang="ru-RU" sz="2400" dirty="0"/>
              <a:t>грамотности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237839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545</TotalTime>
  <Words>695</Words>
  <Application>Microsoft Office PowerPoint</Application>
  <PresentationFormat>Экран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Семинар-практикум «Способы формирования читательской грамотности у обучающихся»</vt:lpstr>
      <vt:lpstr>Функциональная грамотность</vt:lpstr>
      <vt:lpstr>Функциональная грамотность</vt:lpstr>
      <vt:lpstr>Функциональная грамотность </vt:lpstr>
      <vt:lpstr>Способ</vt:lpstr>
      <vt:lpstr>Непрерывность формирования читательской грамотности</vt:lpstr>
      <vt:lpstr>Механизмы формирования ЧГ</vt:lpstr>
      <vt:lpstr>Урок</vt:lpstr>
      <vt:lpstr>Особенности заданий по формированию и оценке читательской  грамотности обучающихся</vt:lpstr>
      <vt:lpstr> Сплошные  тексты  </vt:lpstr>
      <vt:lpstr>Несплошные тексты</vt:lpstr>
      <vt:lpstr>                                                            Смешанные тексты     </vt:lpstr>
      <vt:lpstr>Составные  тексты   </vt:lpstr>
      <vt:lpstr>Разработка заданий</vt:lpstr>
      <vt:lpstr>Характеристика заданий </vt:lpstr>
      <vt:lpstr>Характеристика задания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</dc:title>
  <dc:creator>user</dc:creator>
  <cp:lastModifiedBy>Пользователь Windows</cp:lastModifiedBy>
  <cp:revision>16</cp:revision>
  <dcterms:created xsi:type="dcterms:W3CDTF">2024-03-11T02:38:35Z</dcterms:created>
  <dcterms:modified xsi:type="dcterms:W3CDTF">2024-03-14T00:20:04Z</dcterms:modified>
</cp:coreProperties>
</file>